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C7763-ABB0-424C-953F-78E285AD5F95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D4409-B709-4E1F-85D2-C5A9F10BC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2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184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56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29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15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57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55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33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Polysemy</a:t>
            </a:r>
          </a:p>
          <a:p>
            <a:r>
              <a:rPr lang="en-US" dirty="0" smtClean="0"/>
              <a:t>Domestic: jurisdiction, cultural,</a:t>
            </a:r>
            <a:r>
              <a:rPr lang="en-US" baseline="0" dirty="0" smtClean="0"/>
              <a:t> citizenship</a:t>
            </a:r>
          </a:p>
          <a:p>
            <a:r>
              <a:rPr lang="en-US" baseline="0" dirty="0" smtClean="0"/>
              <a:t>One term, many meanings</a:t>
            </a:r>
          </a:p>
          <a:p>
            <a:endParaRPr lang="en-US" baseline="0" dirty="0" smtClean="0"/>
          </a:p>
          <a:p>
            <a:r>
              <a:rPr lang="en-US" baseline="0" dirty="0" smtClean="0"/>
              <a:t>Car, van, auto, rig, truck, pickup map to “vehicle”</a:t>
            </a:r>
          </a:p>
          <a:p>
            <a:r>
              <a:rPr lang="en-US" baseline="0" dirty="0" smtClean="0"/>
              <a:t>Many terms, one concept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45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47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514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29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482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67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09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12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84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26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67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70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71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195D6-A998-4675-9F6C-2A0493C6F64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C98EA-C817-42FA-A8F5-CC61F3361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2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3: Search &amp; </a:t>
            </a:r>
            <a:r>
              <a:rPr lang="en-US" smtClean="0"/>
              <a:t>retrieval: Structures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26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228600"/>
            <a:ext cx="3200400" cy="6400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“Text” processing</a:t>
            </a:r>
          </a:p>
          <a:p>
            <a:r>
              <a:rPr lang="en-US" sz="2400" dirty="0" smtClean="0"/>
              <a:t>200 factors</a:t>
            </a:r>
          </a:p>
          <a:p>
            <a:r>
              <a:rPr lang="en-US" sz="2400" dirty="0" smtClean="0"/>
              <a:t>Document similarity</a:t>
            </a:r>
          </a:p>
          <a:p>
            <a:pPr lvl="1"/>
            <a:r>
              <a:rPr lang="en-US" sz="2000" dirty="0"/>
              <a:t>l</a:t>
            </a:r>
            <a:r>
              <a:rPr lang="en-US" sz="2000" dirty="0" smtClean="0"/>
              <a:t>ike </a:t>
            </a:r>
            <a:r>
              <a:rPr lang="en-US" sz="2000" dirty="0" err="1" smtClean="0"/>
              <a:t>tf.idf</a:t>
            </a:r>
            <a:endParaRPr lang="en-US" sz="2000" dirty="0" smtClean="0"/>
          </a:p>
          <a:p>
            <a:r>
              <a:rPr lang="en-US" sz="2400" dirty="0" smtClean="0"/>
              <a:t>Web page </a:t>
            </a:r>
          </a:p>
          <a:p>
            <a:pPr lvl="1"/>
            <a:r>
              <a:rPr lang="en-US" sz="2000" dirty="0" smtClean="0"/>
              <a:t>update, au, anchor</a:t>
            </a:r>
          </a:p>
          <a:p>
            <a:r>
              <a:rPr lang="en-US" sz="2400" dirty="0" smtClean="0"/>
              <a:t>Link structure</a:t>
            </a:r>
            <a:endParaRPr lang="en-US" sz="2400" dirty="0"/>
          </a:p>
          <a:p>
            <a:pPr lvl="1"/>
            <a:r>
              <a:rPr lang="en-US" sz="2000" dirty="0" smtClean="0"/>
              <a:t>PageRank</a:t>
            </a:r>
          </a:p>
          <a:p>
            <a:endParaRPr lang="en-US" sz="2400" dirty="0" smtClean="0"/>
          </a:p>
          <a:p>
            <a:r>
              <a:rPr lang="en-US" sz="2400" dirty="0" smtClean="0"/>
              <a:t>Google</a:t>
            </a:r>
            <a:endParaRPr lang="en-US" sz="2400" dirty="0"/>
          </a:p>
          <a:p>
            <a:pPr lvl="1"/>
            <a:r>
              <a:rPr lang="en-US" sz="2000" dirty="0" smtClean="0"/>
              <a:t>commercial</a:t>
            </a:r>
          </a:p>
          <a:p>
            <a:pPr lvl="1"/>
            <a:r>
              <a:rPr lang="en-US" sz="2000" i="1" dirty="0" smtClean="0"/>
              <a:t>ad </a:t>
            </a:r>
            <a:r>
              <a:rPr lang="en-US" sz="2000" i="1" dirty="0" err="1" smtClean="0"/>
              <a:t>populum</a:t>
            </a:r>
            <a:r>
              <a:rPr lang="en-US" sz="2000" i="1" dirty="0" smtClean="0"/>
              <a:t> </a:t>
            </a:r>
            <a:r>
              <a:rPr lang="en-US" sz="2000" dirty="0" smtClean="0"/>
              <a:t>fallacy</a:t>
            </a:r>
            <a:endParaRPr lang="en-US" sz="2000" dirty="0"/>
          </a:p>
          <a:p>
            <a:r>
              <a:rPr lang="en-US" sz="2400" dirty="0" err="1" smtClean="0"/>
              <a:t>GoogleScholar</a:t>
            </a:r>
            <a:endParaRPr lang="en-US" sz="2400" dirty="0"/>
          </a:p>
          <a:p>
            <a:pPr lvl="1"/>
            <a:r>
              <a:rPr lang="en-US" sz="2000" dirty="0"/>
              <a:t>i</a:t>
            </a:r>
            <a:r>
              <a:rPr lang="en-US" sz="2000" dirty="0" smtClean="0"/>
              <a:t>ndexing</a:t>
            </a:r>
          </a:p>
          <a:p>
            <a:pPr lvl="1"/>
            <a:r>
              <a:rPr lang="en-US" sz="2000" dirty="0" smtClean="0"/>
              <a:t>10-50% accessible</a:t>
            </a: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5562600" cy="7054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7985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990600" y="2133600"/>
            <a:ext cx="2042160" cy="3657600"/>
            <a:chOff x="3886200" y="2133600"/>
            <a:chExt cx="3048000" cy="3124200"/>
          </a:xfrm>
        </p:grpSpPr>
        <p:sp>
          <p:nvSpPr>
            <p:cNvPr id="8" name="Flowchart: Multidocument 7"/>
            <p:cNvSpPr/>
            <p:nvPr/>
          </p:nvSpPr>
          <p:spPr>
            <a:xfrm>
              <a:off x="4419600" y="2133600"/>
              <a:ext cx="2514600" cy="2514600"/>
            </a:xfrm>
            <a:prstGeom prst="flowChartMultidocumen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lowchart: Multidocument 4"/>
            <p:cNvSpPr/>
            <p:nvPr/>
          </p:nvSpPr>
          <p:spPr>
            <a:xfrm>
              <a:off x="3886200" y="2743200"/>
              <a:ext cx="2514600" cy="2514600"/>
            </a:xfrm>
            <a:prstGeom prst="flowChartMultidocumen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lowchart: Document 5"/>
          <p:cNvSpPr>
            <a:spLocks noChangeAspect="1"/>
          </p:cNvSpPr>
          <p:nvPr/>
        </p:nvSpPr>
        <p:spPr>
          <a:xfrm>
            <a:off x="3846576" y="2138082"/>
            <a:ext cx="1429512" cy="2971800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19200" y="3509682"/>
            <a:ext cx="106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dog stopped attacking the cat, that lived in U.S.A.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2665274"/>
            <a:ext cx="106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dog stopped attacking the cat, that lived in U.S.A.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022" y="1295400"/>
            <a:ext cx="1271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collection corpus</a:t>
            </a:r>
          </a:p>
          <a:p>
            <a:r>
              <a:rPr lang="en-US" dirty="0" smtClean="0"/>
              <a:t>database web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914400" y="2419529"/>
            <a:ext cx="304800" cy="304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47800" y="5818094"/>
            <a:ext cx="7262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d1…..</a:t>
            </a:r>
            <a:r>
              <a:rPr lang="en-US" dirty="0" err="1" smtClean="0"/>
              <a:t>d</a:t>
            </a:r>
            <a:r>
              <a:rPr lang="en-US" baseline="-25000" dirty="0" err="1" smtClean="0"/>
              <a:t>n</a:t>
            </a:r>
            <a:r>
              <a:rPr lang="en-US" baseline="-25000" dirty="0" smtClean="0"/>
              <a:t>		</a:t>
            </a:r>
            <a:r>
              <a:rPr lang="en-US" dirty="0"/>
              <a:t> </a:t>
            </a:r>
            <a:r>
              <a:rPr lang="en-US" dirty="0" smtClean="0"/>
              <a:t>        docs processed    	</a:t>
            </a:r>
            <a:r>
              <a:rPr lang="en-US" dirty="0"/>
              <a:t> </a:t>
            </a:r>
            <a:r>
              <a:rPr lang="en-US" dirty="0" smtClean="0"/>
              <a:t>  term-doc matrix</a:t>
            </a:r>
            <a:endParaRPr lang="en-US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3904488" y="2209800"/>
            <a:ext cx="142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Meta-data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425602"/>
              </p:ext>
            </p:extLst>
          </p:nvPr>
        </p:nvGraphicFramePr>
        <p:xfrm>
          <a:off x="6172200" y="2133601"/>
          <a:ext cx="1295400" cy="2667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"/>
                <a:gridCol w="342900"/>
                <a:gridCol w="342900"/>
              </a:tblGrid>
              <a:tr h="381000"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1200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200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1200" baseline="-2500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200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dog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stop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attack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cat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live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USA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44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Term-document </a:t>
            </a:r>
            <a:r>
              <a:rPr lang="en-US" altLang="en-US" dirty="0" smtClean="0"/>
              <a:t>matrix</a:t>
            </a:r>
            <a:endParaRPr lang="en-US" altLang="en-US" dirty="0"/>
          </a:p>
        </p:txBody>
      </p:sp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5638800" y="5568950"/>
            <a:ext cx="28194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latin typeface="Arial" pitchFamily="34" charset="0"/>
              </a:rPr>
              <a:t>1 if </a:t>
            </a:r>
            <a:r>
              <a:rPr lang="en-US" altLang="en-US">
                <a:solidFill>
                  <a:schemeClr val="folHlink"/>
                </a:solidFill>
                <a:latin typeface="Arial" pitchFamily="34" charset="0"/>
              </a:rPr>
              <a:t>play</a:t>
            </a:r>
            <a:r>
              <a:rPr lang="en-US" altLang="en-US">
                <a:latin typeface="Arial" pitchFamily="34" charset="0"/>
              </a:rPr>
              <a:t> contains </a:t>
            </a:r>
            <a:r>
              <a:rPr lang="en-US" altLang="en-US">
                <a:solidFill>
                  <a:srgbClr val="990033"/>
                </a:solidFill>
                <a:latin typeface="Arial" pitchFamily="34" charset="0"/>
              </a:rPr>
              <a:t>word</a:t>
            </a:r>
            <a:r>
              <a:rPr lang="en-US" altLang="en-US">
                <a:latin typeface="Arial" pitchFamily="34" charset="0"/>
              </a:rPr>
              <a:t>, 0 otherwise</a:t>
            </a:r>
          </a:p>
        </p:txBody>
      </p:sp>
      <p:graphicFrame>
        <p:nvGraphicFramePr>
          <p:cNvPr id="10650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762000" y="2024063"/>
          <a:ext cx="7637463" cy="336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4" imgW="9525305" imgH="3543605" progId="Excel.Sheet.8">
                  <p:embed/>
                </p:oleObj>
              </mc:Choice>
              <mc:Fallback>
                <p:oleObj name="Worksheet" r:id="rId4" imgW="9525305" imgH="354360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024063"/>
                        <a:ext cx="7637463" cy="3363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501" name="Line 5"/>
          <p:cNvSpPr>
            <a:spLocks noChangeShapeType="1"/>
          </p:cNvSpPr>
          <p:nvPr/>
        </p:nvSpPr>
        <p:spPr bwMode="auto">
          <a:xfrm flipH="1" flipV="1">
            <a:off x="4267200" y="3733800"/>
            <a:ext cx="1371600" cy="1828800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762000" y="5715000"/>
            <a:ext cx="3978275" cy="7016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 i="1"/>
              <a:t>Brutus</a:t>
            </a:r>
            <a:r>
              <a:rPr lang="en-US" altLang="en-US" sz="2000"/>
              <a:t> </a:t>
            </a:r>
            <a:r>
              <a:rPr lang="en-US" altLang="en-US" sz="2000" i="1"/>
              <a:t>AND</a:t>
            </a:r>
            <a:r>
              <a:rPr lang="en-US" altLang="en-US" sz="2000"/>
              <a:t> </a:t>
            </a:r>
            <a:r>
              <a:rPr lang="en-US" altLang="en-US" sz="2000" b="1" i="1"/>
              <a:t>Caesar</a:t>
            </a:r>
            <a:r>
              <a:rPr lang="en-US" altLang="en-US" sz="2000"/>
              <a:t> but </a:t>
            </a:r>
            <a:r>
              <a:rPr lang="en-US" altLang="en-US" sz="2000" i="1"/>
              <a:t>NOT</a:t>
            </a:r>
            <a:r>
              <a:rPr lang="en-US" altLang="en-US" sz="2000"/>
              <a:t> </a:t>
            </a:r>
            <a:r>
              <a:rPr lang="en-US" altLang="en-US" sz="2000" b="1" i="1"/>
              <a:t>Calpurnia</a:t>
            </a:r>
          </a:p>
        </p:txBody>
      </p:sp>
    </p:spTree>
    <p:extLst>
      <p:ext uri="{BB962C8B-B14F-4D97-AF65-F5344CB8AC3E}">
        <p14:creationId xmlns:p14="http://schemas.microsoft.com/office/powerpoint/2010/main" val="217578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Inverted index construction</a:t>
            </a:r>
          </a:p>
        </p:txBody>
      </p:sp>
      <p:grpSp>
        <p:nvGrpSpPr>
          <p:cNvPr id="1201218" name="Group 66"/>
          <p:cNvGrpSpPr>
            <a:grpSpLocks/>
          </p:cNvGrpSpPr>
          <p:nvPr/>
        </p:nvGrpSpPr>
        <p:grpSpPr bwMode="auto">
          <a:xfrm>
            <a:off x="533400" y="2503487"/>
            <a:ext cx="8285163" cy="1143000"/>
            <a:chOff x="470" y="1728"/>
            <a:chExt cx="5219" cy="720"/>
          </a:xfrm>
        </p:grpSpPr>
        <p:sp>
          <p:nvSpPr>
            <p:cNvPr id="1201165" name="AutoShape 13"/>
            <p:cNvSpPr>
              <a:spLocks noChangeArrowheads="1"/>
            </p:cNvSpPr>
            <p:nvPr/>
          </p:nvSpPr>
          <p:spPr bwMode="auto">
            <a:xfrm>
              <a:off x="2031" y="1728"/>
              <a:ext cx="1075" cy="314"/>
            </a:xfrm>
            <a:prstGeom prst="flowChartAlternateProcess">
              <a:avLst/>
            </a:pr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dirty="0" err="1"/>
                <a:t>Tokenizer</a:t>
              </a:r>
              <a:endParaRPr lang="en-US" altLang="en-US" dirty="0"/>
            </a:p>
          </p:txBody>
        </p:sp>
        <p:sp>
          <p:nvSpPr>
            <p:cNvPr id="1201169" name="AutoShape 17"/>
            <p:cNvSpPr>
              <a:spLocks noChangeArrowheads="1"/>
            </p:cNvSpPr>
            <p:nvPr/>
          </p:nvSpPr>
          <p:spPr bwMode="auto">
            <a:xfrm>
              <a:off x="2496" y="2064"/>
              <a:ext cx="192" cy="384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01172" name="Text Box 20"/>
            <p:cNvSpPr txBox="1">
              <a:spLocks noChangeArrowheads="1"/>
            </p:cNvSpPr>
            <p:nvPr/>
          </p:nvSpPr>
          <p:spPr bwMode="auto">
            <a:xfrm>
              <a:off x="470" y="2119"/>
              <a:ext cx="113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A50021"/>
                      </a:gs>
                      <a:gs pos="100000">
                        <a:schemeClr val="tx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Token stream.</a:t>
              </a:r>
            </a:p>
          </p:txBody>
        </p:sp>
        <p:sp>
          <p:nvSpPr>
            <p:cNvPr id="1201178" name="Rectangle 26"/>
            <p:cNvSpPr>
              <a:spLocks noChangeArrowheads="1"/>
            </p:cNvSpPr>
            <p:nvPr/>
          </p:nvSpPr>
          <p:spPr bwMode="auto">
            <a:xfrm>
              <a:off x="3009" y="2100"/>
              <a:ext cx="69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>
                  <a:latin typeface="Times New Roman" pitchFamily="18" charset="0"/>
                </a:rPr>
                <a:t>Friends</a:t>
              </a:r>
            </a:p>
          </p:txBody>
        </p:sp>
        <p:sp>
          <p:nvSpPr>
            <p:cNvPr id="1201179" name="Rectangle 27"/>
            <p:cNvSpPr>
              <a:spLocks noChangeArrowheads="1"/>
            </p:cNvSpPr>
            <p:nvPr/>
          </p:nvSpPr>
          <p:spPr bwMode="auto">
            <a:xfrm>
              <a:off x="3761" y="2106"/>
              <a:ext cx="751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>
                  <a:latin typeface="Times New Roman" pitchFamily="18" charset="0"/>
                </a:rPr>
                <a:t>Romans</a:t>
              </a:r>
            </a:p>
          </p:txBody>
        </p:sp>
        <p:sp>
          <p:nvSpPr>
            <p:cNvPr id="1201180" name="Rectangle 28"/>
            <p:cNvSpPr>
              <a:spLocks noChangeArrowheads="1"/>
            </p:cNvSpPr>
            <p:nvPr/>
          </p:nvSpPr>
          <p:spPr bwMode="auto">
            <a:xfrm>
              <a:off x="4608" y="2106"/>
              <a:ext cx="1081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>
                  <a:latin typeface="Times New Roman" pitchFamily="18" charset="0"/>
                </a:rPr>
                <a:t>Countrymen</a:t>
              </a:r>
            </a:p>
          </p:txBody>
        </p:sp>
      </p:grpSp>
      <p:grpSp>
        <p:nvGrpSpPr>
          <p:cNvPr id="1201222" name="Group 70"/>
          <p:cNvGrpSpPr>
            <a:grpSpLocks/>
          </p:cNvGrpSpPr>
          <p:nvPr/>
        </p:nvGrpSpPr>
        <p:grpSpPr bwMode="auto">
          <a:xfrm>
            <a:off x="549275" y="3560762"/>
            <a:ext cx="8272463" cy="1381125"/>
            <a:chOff x="480" y="2394"/>
            <a:chExt cx="5211" cy="870"/>
          </a:xfrm>
        </p:grpSpPr>
        <p:sp>
          <p:nvSpPr>
            <p:cNvPr id="1201166" name="AutoShape 14"/>
            <p:cNvSpPr>
              <a:spLocks noChangeArrowheads="1"/>
            </p:cNvSpPr>
            <p:nvPr/>
          </p:nvSpPr>
          <p:spPr bwMode="auto">
            <a:xfrm>
              <a:off x="1680" y="2394"/>
              <a:ext cx="1824" cy="562"/>
            </a:xfrm>
            <a:prstGeom prst="flowChartAlternateProcess">
              <a:avLst/>
            </a:pr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dirty="0"/>
                <a:t>Linguistic modules</a:t>
              </a:r>
            </a:p>
          </p:txBody>
        </p:sp>
        <p:sp>
          <p:nvSpPr>
            <p:cNvPr id="1201170" name="AutoShape 18"/>
            <p:cNvSpPr>
              <a:spLocks noChangeArrowheads="1"/>
            </p:cNvSpPr>
            <p:nvPr/>
          </p:nvSpPr>
          <p:spPr bwMode="auto">
            <a:xfrm>
              <a:off x="2496" y="2928"/>
              <a:ext cx="192" cy="336"/>
            </a:xfrm>
            <a:prstGeom prst="downArrow">
              <a:avLst>
                <a:gd name="adj1" fmla="val 50000"/>
                <a:gd name="adj2" fmla="val 437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01173" name="Text Box 21"/>
            <p:cNvSpPr txBox="1">
              <a:spLocks noChangeArrowheads="1"/>
            </p:cNvSpPr>
            <p:nvPr/>
          </p:nvSpPr>
          <p:spPr bwMode="auto">
            <a:xfrm>
              <a:off x="480" y="2935"/>
              <a:ext cx="141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A50021"/>
                      </a:gs>
                      <a:gs pos="100000">
                        <a:schemeClr val="tx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Modified tokens.</a:t>
              </a:r>
            </a:p>
          </p:txBody>
        </p:sp>
        <p:sp>
          <p:nvSpPr>
            <p:cNvPr id="1201181" name="Rectangle 29"/>
            <p:cNvSpPr>
              <a:spLocks noChangeArrowheads="1"/>
            </p:cNvSpPr>
            <p:nvPr/>
          </p:nvSpPr>
          <p:spPr bwMode="auto">
            <a:xfrm>
              <a:off x="3092" y="2868"/>
              <a:ext cx="580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>
                  <a:latin typeface="Times New Roman" pitchFamily="18" charset="0"/>
                </a:rPr>
                <a:t>friend</a:t>
              </a:r>
            </a:p>
          </p:txBody>
        </p:sp>
        <p:sp>
          <p:nvSpPr>
            <p:cNvPr id="1201182" name="Rectangle 30"/>
            <p:cNvSpPr>
              <a:spLocks noChangeArrowheads="1"/>
            </p:cNvSpPr>
            <p:nvPr/>
          </p:nvSpPr>
          <p:spPr bwMode="auto">
            <a:xfrm>
              <a:off x="3854" y="2874"/>
              <a:ext cx="612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>
                  <a:latin typeface="Times New Roman" pitchFamily="18" charset="0"/>
                </a:rPr>
                <a:t>roman</a:t>
              </a:r>
            </a:p>
          </p:txBody>
        </p:sp>
        <p:sp>
          <p:nvSpPr>
            <p:cNvPr id="1201183" name="Rectangle 31"/>
            <p:cNvSpPr>
              <a:spLocks noChangeArrowheads="1"/>
            </p:cNvSpPr>
            <p:nvPr/>
          </p:nvSpPr>
          <p:spPr bwMode="auto">
            <a:xfrm>
              <a:off x="4653" y="2874"/>
              <a:ext cx="1038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>
                  <a:latin typeface="Times New Roman" pitchFamily="18" charset="0"/>
                </a:rPr>
                <a:t>countryman</a:t>
              </a:r>
            </a:p>
          </p:txBody>
        </p:sp>
      </p:grpSp>
      <p:grpSp>
        <p:nvGrpSpPr>
          <p:cNvPr id="1201224" name="Group 72"/>
          <p:cNvGrpSpPr>
            <a:grpSpLocks/>
          </p:cNvGrpSpPr>
          <p:nvPr/>
        </p:nvGrpSpPr>
        <p:grpSpPr bwMode="auto">
          <a:xfrm>
            <a:off x="549275" y="4932362"/>
            <a:ext cx="8350250" cy="1609725"/>
            <a:chOff x="480" y="3258"/>
            <a:chExt cx="5260" cy="1014"/>
          </a:xfrm>
        </p:grpSpPr>
        <p:sp>
          <p:nvSpPr>
            <p:cNvPr id="1201167" name="AutoShape 15"/>
            <p:cNvSpPr>
              <a:spLocks noChangeArrowheads="1"/>
            </p:cNvSpPr>
            <p:nvPr/>
          </p:nvSpPr>
          <p:spPr bwMode="auto">
            <a:xfrm>
              <a:off x="2155" y="3258"/>
              <a:ext cx="850" cy="314"/>
            </a:xfrm>
            <a:prstGeom prst="flowChartAlternateProcess">
              <a:avLst/>
            </a:prstGeom>
            <a:solidFill>
              <a:srgbClr val="FF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/>
                <a:t>Indexer</a:t>
              </a:r>
            </a:p>
          </p:txBody>
        </p:sp>
        <p:sp>
          <p:nvSpPr>
            <p:cNvPr id="1201174" name="AutoShape 22"/>
            <p:cNvSpPr>
              <a:spLocks noChangeArrowheads="1"/>
            </p:cNvSpPr>
            <p:nvPr/>
          </p:nvSpPr>
          <p:spPr bwMode="auto">
            <a:xfrm>
              <a:off x="2496" y="3594"/>
              <a:ext cx="192" cy="288"/>
            </a:xfrm>
            <a:prstGeom prst="downArrow">
              <a:avLst>
                <a:gd name="adj1" fmla="val 50000"/>
                <a:gd name="adj2" fmla="val 3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01175" name="Text Box 23"/>
            <p:cNvSpPr txBox="1">
              <a:spLocks noChangeArrowheads="1"/>
            </p:cNvSpPr>
            <p:nvPr/>
          </p:nvSpPr>
          <p:spPr bwMode="auto">
            <a:xfrm>
              <a:off x="480" y="3728"/>
              <a:ext cx="128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A50021"/>
                      </a:gs>
                      <a:gs pos="100000">
                        <a:schemeClr val="tx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/>
                <a:t>Inverted index.</a:t>
              </a:r>
            </a:p>
          </p:txBody>
        </p:sp>
        <p:grpSp>
          <p:nvGrpSpPr>
            <p:cNvPr id="1201223" name="Group 71"/>
            <p:cNvGrpSpPr>
              <a:grpSpLocks/>
            </p:cNvGrpSpPr>
            <p:nvPr/>
          </p:nvGrpSpPr>
          <p:grpSpPr bwMode="auto">
            <a:xfrm>
              <a:off x="3024" y="3258"/>
              <a:ext cx="2716" cy="1014"/>
              <a:chOff x="3024" y="3258"/>
              <a:chExt cx="2716" cy="1014"/>
            </a:xfrm>
          </p:grpSpPr>
          <p:grpSp>
            <p:nvGrpSpPr>
              <p:cNvPr id="1201184" name="Group 32"/>
              <p:cNvGrpSpPr>
                <a:grpSpLocks/>
              </p:cNvGrpSpPr>
              <p:nvPr/>
            </p:nvGrpSpPr>
            <p:grpSpPr bwMode="auto">
              <a:xfrm>
                <a:off x="3024" y="3306"/>
                <a:ext cx="1776" cy="966"/>
                <a:chOff x="528" y="2634"/>
                <a:chExt cx="1776" cy="966"/>
              </a:xfrm>
            </p:grpSpPr>
            <p:sp>
              <p:nvSpPr>
                <p:cNvPr id="1201185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528" y="2634"/>
                  <a:ext cx="675" cy="29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A50021"/>
                          </a:gs>
                          <a:gs pos="100000">
                            <a:schemeClr val="tx1"/>
                          </a:gs>
                        </a:gsLst>
                        <a:lin ang="0" scaled="1"/>
                      </a:gra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b="1" i="1"/>
                    <a:t>friend</a:t>
                  </a:r>
                </a:p>
              </p:txBody>
            </p:sp>
            <p:sp>
              <p:nvSpPr>
                <p:cNvPr id="1201186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528" y="2970"/>
                  <a:ext cx="723" cy="29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A50021"/>
                          </a:gs>
                          <a:gs pos="100000">
                            <a:schemeClr val="tx1"/>
                          </a:gs>
                        </a:gsLst>
                        <a:lin ang="0" scaled="1"/>
                      </a:gra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b="1" i="1"/>
                    <a:t>roman</a:t>
                  </a:r>
                </a:p>
              </p:txBody>
            </p:sp>
            <p:sp>
              <p:nvSpPr>
                <p:cNvPr id="1201187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528" y="3306"/>
                  <a:ext cx="1231" cy="29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A50021"/>
                          </a:gs>
                          <a:gs pos="100000">
                            <a:schemeClr val="tx1"/>
                          </a:gs>
                        </a:gsLst>
                        <a:lin ang="0" scaled="1"/>
                      </a:gra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b="1" i="1"/>
                    <a:t>countryman</a:t>
                  </a:r>
                </a:p>
              </p:txBody>
            </p:sp>
            <p:sp>
              <p:nvSpPr>
                <p:cNvPr id="1201188" name="AutoShape 36"/>
                <p:cNvSpPr>
                  <a:spLocks noChangeArrowheads="1"/>
                </p:cNvSpPr>
                <p:nvPr/>
              </p:nvSpPr>
              <p:spPr bwMode="auto">
                <a:xfrm>
                  <a:off x="1584" y="2682"/>
                  <a:ext cx="720" cy="144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A50021"/>
                          </a:gs>
                          <a:gs pos="100000">
                            <a:schemeClr val="tx1"/>
                          </a:gs>
                        </a:gsLst>
                        <a:lin ang="0" scaled="1"/>
                      </a:gra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01189" name="AutoShape 37"/>
                <p:cNvSpPr>
                  <a:spLocks noChangeArrowheads="1"/>
                </p:cNvSpPr>
                <p:nvPr/>
              </p:nvSpPr>
              <p:spPr bwMode="auto">
                <a:xfrm>
                  <a:off x="1584" y="3018"/>
                  <a:ext cx="720" cy="144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A50021"/>
                          </a:gs>
                          <a:gs pos="100000">
                            <a:schemeClr val="tx1"/>
                          </a:gs>
                        </a:gsLst>
                        <a:lin ang="0" scaled="1"/>
                      </a:gra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01190" name="AutoShape 38"/>
                <p:cNvSpPr>
                  <a:spLocks noChangeArrowheads="1"/>
                </p:cNvSpPr>
                <p:nvPr/>
              </p:nvSpPr>
              <p:spPr bwMode="auto">
                <a:xfrm>
                  <a:off x="1584" y="3354"/>
                  <a:ext cx="720" cy="144"/>
                </a:xfrm>
                <a:custGeom>
                  <a:avLst/>
                  <a:gdLst>
                    <a:gd name="G0" fmla="+- 16200 0 0"/>
                    <a:gd name="G1" fmla="+- 5400 0 0"/>
                    <a:gd name="G2" fmla="+- 21600 0 5400"/>
                    <a:gd name="G3" fmla="+- 10800 0 5400"/>
                    <a:gd name="G4" fmla="+- 21600 0 16200"/>
                    <a:gd name="G5" fmla="*/ G4 G3 10800"/>
                    <a:gd name="G6" fmla="+- 21600 0 G5"/>
                    <a:gd name="T0" fmla="*/ 16200 w 21600"/>
                    <a:gd name="T1" fmla="*/ 0 h 21600"/>
                    <a:gd name="T2" fmla="*/ 0 w 21600"/>
                    <a:gd name="T3" fmla="*/ 10800 h 21600"/>
                    <a:gd name="T4" fmla="*/ 16200 w 21600"/>
                    <a:gd name="T5" fmla="*/ 21600 h 21600"/>
                    <a:gd name="T6" fmla="*/ 21600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3375 w 21600"/>
                    <a:gd name="T13" fmla="*/ G1 h 21600"/>
                    <a:gd name="T14" fmla="*/ G6 w 21600"/>
                    <a:gd name="T15" fmla="*/ G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6200" y="0"/>
                      </a:moveTo>
                      <a:lnTo>
                        <a:pt x="16200" y="5400"/>
                      </a:lnTo>
                      <a:lnTo>
                        <a:pt x="3375" y="5400"/>
                      </a:lnTo>
                      <a:lnTo>
                        <a:pt x="3375" y="16200"/>
                      </a:lnTo>
                      <a:lnTo>
                        <a:pt x="16200" y="16200"/>
                      </a:lnTo>
                      <a:lnTo>
                        <a:pt x="16200" y="21600"/>
                      </a:lnTo>
                      <a:lnTo>
                        <a:pt x="21600" y="10800"/>
                      </a:lnTo>
                      <a:close/>
                    </a:path>
                    <a:path w="21600" h="21600">
                      <a:moveTo>
                        <a:pt x="1350" y="5400"/>
                      </a:moveTo>
                      <a:lnTo>
                        <a:pt x="1350" y="16200"/>
                      </a:lnTo>
                      <a:lnTo>
                        <a:pt x="2700" y="16200"/>
                      </a:lnTo>
                      <a:lnTo>
                        <a:pt x="2700" y="5400"/>
                      </a:lnTo>
                      <a:close/>
                    </a:path>
                    <a:path w="21600" h="21600">
                      <a:moveTo>
                        <a:pt x="0" y="5400"/>
                      </a:moveTo>
                      <a:lnTo>
                        <a:pt x="0" y="16200"/>
                      </a:lnTo>
                      <a:lnTo>
                        <a:pt x="675" y="16200"/>
                      </a:lnTo>
                      <a:lnTo>
                        <a:pt x="675" y="540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gradFill rotWithShape="0">
                        <a:gsLst>
                          <a:gs pos="0">
                            <a:srgbClr val="A50021"/>
                          </a:gs>
                          <a:gs pos="100000">
                            <a:schemeClr val="tx1"/>
                          </a:gs>
                        </a:gsLst>
                        <a:lin ang="0" scaled="1"/>
                      </a:gra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201191" name="Text Box 39"/>
              <p:cNvSpPr txBox="1">
                <a:spLocks noChangeArrowheads="1"/>
              </p:cNvSpPr>
              <p:nvPr/>
            </p:nvSpPr>
            <p:spPr bwMode="auto">
              <a:xfrm>
                <a:off x="4883" y="3258"/>
                <a:ext cx="24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A50021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/>
                  <a:t>2</a:t>
                </a:r>
              </a:p>
            </p:txBody>
          </p:sp>
          <p:sp>
            <p:nvSpPr>
              <p:cNvPr id="1201192" name="Text Box 40"/>
              <p:cNvSpPr txBox="1">
                <a:spLocks noChangeArrowheads="1"/>
              </p:cNvSpPr>
              <p:nvPr/>
            </p:nvSpPr>
            <p:spPr bwMode="auto">
              <a:xfrm>
                <a:off x="5291" y="3258"/>
                <a:ext cx="24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A50021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/>
                  <a:t>4</a:t>
                </a:r>
              </a:p>
            </p:txBody>
          </p:sp>
          <p:sp>
            <p:nvSpPr>
              <p:cNvPr id="1201193" name="Text Box 41"/>
              <p:cNvSpPr txBox="1">
                <a:spLocks noChangeArrowheads="1"/>
              </p:cNvSpPr>
              <p:nvPr/>
            </p:nvSpPr>
            <p:spPr bwMode="auto">
              <a:xfrm>
                <a:off x="5304" y="3594"/>
                <a:ext cx="24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A50021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/>
                  <a:t>2</a:t>
                </a:r>
              </a:p>
            </p:txBody>
          </p:sp>
          <p:sp>
            <p:nvSpPr>
              <p:cNvPr id="1201194" name="Text Box 42"/>
              <p:cNvSpPr txBox="1">
                <a:spLocks noChangeArrowheads="1"/>
              </p:cNvSpPr>
              <p:nvPr/>
            </p:nvSpPr>
            <p:spPr bwMode="auto">
              <a:xfrm>
                <a:off x="4848" y="3936"/>
                <a:ext cx="384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A50021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en-US"/>
                  <a:t>13</a:t>
                </a:r>
              </a:p>
            </p:txBody>
          </p:sp>
          <p:sp>
            <p:nvSpPr>
              <p:cNvPr id="1201195" name="Text Box 43"/>
              <p:cNvSpPr txBox="1">
                <a:spLocks noChangeArrowheads="1"/>
              </p:cNvSpPr>
              <p:nvPr/>
            </p:nvSpPr>
            <p:spPr bwMode="auto">
              <a:xfrm>
                <a:off x="5376" y="3930"/>
                <a:ext cx="364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A50021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/>
                  <a:t>16</a:t>
                </a:r>
              </a:p>
            </p:txBody>
          </p:sp>
          <p:cxnSp>
            <p:nvCxnSpPr>
              <p:cNvPr id="1201196" name="AutoShape 44"/>
              <p:cNvCxnSpPr>
                <a:cxnSpLocks noChangeShapeType="1"/>
                <a:stCxn id="1201191" idx="3"/>
                <a:endCxn id="1201192" idx="1"/>
              </p:cNvCxnSpPr>
              <p:nvPr/>
            </p:nvCxnSpPr>
            <p:spPr bwMode="auto">
              <a:xfrm>
                <a:off x="5112" y="3405"/>
                <a:ext cx="17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01197" name="AutoShape 45"/>
              <p:cNvCxnSpPr>
                <a:cxnSpLocks noChangeShapeType="1"/>
                <a:stCxn id="1201192" idx="3"/>
              </p:cNvCxnSpPr>
              <p:nvPr/>
            </p:nvCxnSpPr>
            <p:spPr bwMode="auto">
              <a:xfrm>
                <a:off x="5534" y="3405"/>
                <a:ext cx="192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01198" name="Text Box 46"/>
              <p:cNvSpPr txBox="1">
                <a:spLocks noChangeArrowheads="1"/>
              </p:cNvSpPr>
              <p:nvPr/>
            </p:nvSpPr>
            <p:spPr bwMode="auto">
              <a:xfrm>
                <a:off x="4896" y="3594"/>
                <a:ext cx="24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A50021"/>
                        </a:gs>
                        <a:gs pos="100000">
                          <a:schemeClr val="tx1"/>
                        </a:gs>
                      </a:gsLst>
                      <a:lin ang="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en-US"/>
                  <a:t>1</a:t>
                </a:r>
              </a:p>
            </p:txBody>
          </p:sp>
          <p:cxnSp>
            <p:nvCxnSpPr>
              <p:cNvPr id="1201199" name="AutoShape 47"/>
              <p:cNvCxnSpPr>
                <a:cxnSpLocks noChangeShapeType="1"/>
                <a:stCxn id="1201198" idx="3"/>
                <a:endCxn id="1201193" idx="1"/>
              </p:cNvCxnSpPr>
              <p:nvPr/>
            </p:nvCxnSpPr>
            <p:spPr bwMode="auto">
              <a:xfrm>
                <a:off x="5125" y="3741"/>
                <a:ext cx="17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01200" name="AutoShape 48"/>
              <p:cNvCxnSpPr>
                <a:cxnSpLocks noChangeShapeType="1"/>
                <a:stCxn id="1201193" idx="3"/>
              </p:cNvCxnSpPr>
              <p:nvPr/>
            </p:nvCxnSpPr>
            <p:spPr bwMode="auto">
              <a:xfrm>
                <a:off x="5547" y="3741"/>
                <a:ext cx="17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01201" name="AutoShape 49"/>
              <p:cNvCxnSpPr>
                <a:cxnSpLocks noChangeShapeType="1"/>
                <a:stCxn id="1201194" idx="3"/>
                <a:endCxn id="1201195" idx="1"/>
              </p:cNvCxnSpPr>
              <p:nvPr/>
            </p:nvCxnSpPr>
            <p:spPr bwMode="auto">
              <a:xfrm flipV="1">
                <a:off x="5232" y="4077"/>
                <a:ext cx="144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201156" name="Group 4"/>
          <p:cNvGrpSpPr>
            <a:grpSpLocks/>
          </p:cNvGrpSpPr>
          <p:nvPr/>
        </p:nvGrpSpPr>
        <p:grpSpPr bwMode="auto">
          <a:xfrm>
            <a:off x="3238500" y="1512887"/>
            <a:ext cx="1196975" cy="406400"/>
            <a:chOff x="399" y="1488"/>
            <a:chExt cx="849" cy="288"/>
          </a:xfrm>
        </p:grpSpPr>
        <p:pic>
          <p:nvPicPr>
            <p:cNvPr id="120115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" y="1488"/>
              <a:ext cx="225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120115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1536"/>
              <a:ext cx="225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1201159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" y="1584"/>
              <a:ext cx="225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1201160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" y="1536"/>
              <a:ext cx="225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1201161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8" y="1488"/>
              <a:ext cx="180" cy="18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</p:grpSp>
      <p:sp>
        <p:nvSpPr>
          <p:cNvPr id="1201168" name="AutoShape 16"/>
          <p:cNvSpPr>
            <a:spLocks noChangeArrowheads="1"/>
          </p:cNvSpPr>
          <p:nvPr/>
        </p:nvSpPr>
        <p:spPr bwMode="auto">
          <a:xfrm>
            <a:off x="3749675" y="1970087"/>
            <a:ext cx="304800" cy="533400"/>
          </a:xfrm>
          <a:prstGeom prst="downArrow">
            <a:avLst>
              <a:gd name="adj1" fmla="val 50000"/>
              <a:gd name="adj2" fmla="val 4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01171" name="Text Box 19"/>
          <p:cNvSpPr txBox="1">
            <a:spLocks noChangeArrowheads="1"/>
          </p:cNvSpPr>
          <p:nvPr/>
        </p:nvSpPr>
        <p:spPr bwMode="auto">
          <a:xfrm>
            <a:off x="533400" y="1447800"/>
            <a:ext cx="19097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/>
              <a:t>Documents to</a:t>
            </a:r>
          </a:p>
          <a:p>
            <a:r>
              <a:rPr lang="en-US" altLang="en-US" sz="2000"/>
              <a:t>be indexed.</a:t>
            </a:r>
          </a:p>
        </p:txBody>
      </p:sp>
      <p:sp>
        <p:nvSpPr>
          <p:cNvPr id="1201176" name="Rectangle 24"/>
          <p:cNvSpPr>
            <a:spLocks noChangeArrowheads="1"/>
          </p:cNvSpPr>
          <p:nvPr/>
        </p:nvSpPr>
        <p:spPr bwMode="auto">
          <a:xfrm>
            <a:off x="4727575" y="1508125"/>
            <a:ext cx="39417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en-US">
                <a:latin typeface="Times New Roman" pitchFamily="18" charset="0"/>
              </a:rPr>
              <a:t>Friends, Romans, countrymen.</a:t>
            </a:r>
          </a:p>
        </p:txBody>
      </p:sp>
      <p:sp>
        <p:nvSpPr>
          <p:cNvPr id="1201214" name="Oval 62"/>
          <p:cNvSpPr>
            <a:spLocks noChangeArrowheads="1"/>
          </p:cNvSpPr>
          <p:nvPr/>
        </p:nvSpPr>
        <p:spPr bwMode="auto">
          <a:xfrm>
            <a:off x="6645275" y="2046287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1215" name="Oval 63"/>
          <p:cNvSpPr>
            <a:spLocks noChangeArrowheads="1"/>
          </p:cNvSpPr>
          <p:nvPr/>
        </p:nvSpPr>
        <p:spPr bwMode="auto">
          <a:xfrm>
            <a:off x="6645275" y="2198687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1216" name="Oval 64"/>
          <p:cNvSpPr>
            <a:spLocks noChangeArrowheads="1"/>
          </p:cNvSpPr>
          <p:nvPr/>
        </p:nvSpPr>
        <p:spPr bwMode="auto">
          <a:xfrm>
            <a:off x="6645275" y="2351087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82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TF-IDF (ranking)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binary match (Boolean) vs. probabilistic ranking (similarity)</a:t>
            </a:r>
          </a:p>
          <a:p>
            <a:endParaRPr lang="en-US" dirty="0" smtClean="0"/>
          </a:p>
          <a:p>
            <a:r>
              <a:rPr lang="en-US" dirty="0" smtClean="0"/>
              <a:t>term frequency: Occurrences of term in doc</a:t>
            </a:r>
          </a:p>
          <a:p>
            <a:pPr marL="457200" lvl="1" indent="0">
              <a:buNone/>
            </a:pPr>
            <a:r>
              <a:rPr lang="en-US" dirty="0" smtClean="0"/>
              <a:t>		</a:t>
            </a:r>
            <a:r>
              <a:rPr lang="en-US" i="1" dirty="0" err="1" smtClean="0"/>
              <a:t>tf</a:t>
            </a:r>
            <a:r>
              <a:rPr lang="en-US" i="1" baseline="-25000" dirty="0" err="1" smtClean="0"/>
              <a:t>t,d</a:t>
            </a:r>
            <a:r>
              <a:rPr lang="en-US" dirty="0" smtClean="0"/>
              <a:t> = frequency of </a:t>
            </a:r>
            <a:r>
              <a:rPr lang="en-US" i="1" dirty="0" smtClean="0"/>
              <a:t>t</a:t>
            </a:r>
            <a:r>
              <a:rPr lang="en-US" dirty="0" smtClean="0"/>
              <a:t> in doc </a:t>
            </a:r>
            <a:r>
              <a:rPr lang="en-US" i="1" dirty="0" smtClean="0"/>
              <a:t>d</a:t>
            </a:r>
          </a:p>
          <a:p>
            <a:r>
              <a:rPr lang="en-US" dirty="0" smtClean="0"/>
              <a:t>document frequency: docs with the term</a:t>
            </a:r>
          </a:p>
          <a:p>
            <a:pPr marL="1828800" lvl="4" indent="0">
              <a:buNone/>
            </a:pPr>
            <a:r>
              <a:rPr lang="en-US" sz="2800" i="1" dirty="0" err="1" smtClean="0"/>
              <a:t>df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= documents with term </a:t>
            </a:r>
            <a:r>
              <a:rPr lang="en-US" sz="2800" i="1" dirty="0" smtClean="0"/>
              <a:t>t</a:t>
            </a:r>
          </a:p>
          <a:p>
            <a:r>
              <a:rPr lang="en-US" dirty="0" smtClean="0"/>
              <a:t>inverse document frequency (</a:t>
            </a:r>
            <a:r>
              <a:rPr lang="en-US" i="1" dirty="0" smtClean="0"/>
              <a:t>n</a:t>
            </a:r>
            <a:r>
              <a:rPr lang="en-US" dirty="0" smtClean="0"/>
              <a:t>=total docs):</a:t>
            </a:r>
          </a:p>
          <a:p>
            <a:pPr marL="1828800" lvl="4" indent="0">
              <a:buNone/>
            </a:pPr>
            <a:r>
              <a:rPr lang="en-US" sz="2800" i="1" dirty="0" err="1" smtClean="0"/>
              <a:t>idf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= log(</a:t>
            </a:r>
            <a:r>
              <a:rPr lang="en-US" sz="2800" i="1" dirty="0" smtClean="0"/>
              <a:t>n</a:t>
            </a:r>
            <a:r>
              <a:rPr lang="en-US" sz="2800" dirty="0" smtClean="0"/>
              <a:t>/</a:t>
            </a:r>
            <a:r>
              <a:rPr lang="en-US" sz="2800" i="1" dirty="0" err="1" smtClean="0"/>
              <a:t>df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)</a:t>
            </a:r>
          </a:p>
          <a:p>
            <a:pPr marL="1828800" lvl="4" indent="0">
              <a:buNone/>
            </a:pPr>
            <a:endParaRPr lang="en-US" sz="2800" dirty="0" smtClean="0"/>
          </a:p>
          <a:p>
            <a:r>
              <a:rPr lang="en-US" dirty="0" err="1" smtClean="0"/>
              <a:t>tf.idf</a:t>
            </a:r>
            <a:r>
              <a:rPr lang="en-US" dirty="0" smtClean="0"/>
              <a:t> weights for term </a:t>
            </a:r>
            <a:r>
              <a:rPr lang="en-US" i="1" dirty="0" err="1" smtClean="0"/>
              <a:t>i</a:t>
            </a:r>
            <a:r>
              <a:rPr lang="en-US" dirty="0" smtClean="0"/>
              <a:t> in document </a:t>
            </a:r>
            <a:r>
              <a:rPr lang="en-US" i="1" dirty="0" smtClean="0"/>
              <a:t>d</a:t>
            </a:r>
            <a:r>
              <a:rPr lang="en-US" dirty="0" smtClean="0"/>
              <a:t> is: </a:t>
            </a:r>
          </a:p>
          <a:p>
            <a:endParaRPr lang="en-US" dirty="0"/>
          </a:p>
          <a:p>
            <a:endParaRPr lang="en-US" dirty="0" smtClean="0"/>
          </a:p>
          <a:p>
            <a:pPr marL="1828800" lvl="4" indent="0">
              <a:buNone/>
            </a:pPr>
            <a:r>
              <a:rPr lang="en-US" sz="2800" dirty="0" smtClean="0"/>
              <a:t>(1) highest when lots of </a:t>
            </a:r>
            <a:r>
              <a:rPr lang="en-US" sz="2800" i="1" dirty="0" err="1"/>
              <a:t>i</a:t>
            </a:r>
            <a:r>
              <a:rPr lang="en-US" sz="2800" dirty="0" smtClean="0"/>
              <a:t> in few documents</a:t>
            </a:r>
          </a:p>
          <a:p>
            <a:pPr marL="1828800" lvl="4" indent="0">
              <a:buNone/>
            </a:pPr>
            <a:r>
              <a:rPr lang="en-US" sz="2800" dirty="0" smtClean="0"/>
              <a:t>(2) few times or many documents</a:t>
            </a:r>
          </a:p>
          <a:p>
            <a:pPr marL="1828800" lvl="4" indent="0">
              <a:buNone/>
            </a:pPr>
            <a:r>
              <a:rPr lang="en-US" sz="2800" dirty="0" smtClean="0"/>
              <a:t>(2) frequent in many documents </a:t>
            </a:r>
          </a:p>
          <a:p>
            <a:pPr marL="1828800" lvl="4" indent="0">
              <a:buNone/>
            </a:pPr>
            <a:endParaRPr lang="en-US" sz="2800" dirty="0" smtClean="0"/>
          </a:p>
          <a:p>
            <a:pPr marL="1828800" lvl="4" indent="0">
              <a:buNone/>
            </a:pPr>
            <a:endParaRPr lang="en-US" sz="2800" i="1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34426"/>
              </p:ext>
            </p:extLst>
          </p:nvPr>
        </p:nvGraphicFramePr>
        <p:xfrm>
          <a:off x="2286000" y="4835294"/>
          <a:ext cx="3352800" cy="574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4" imgW="1397000" imgH="241300" progId="Equation.3">
                  <p:embed/>
                </p:oleObj>
              </mc:Choice>
              <mc:Fallback>
                <p:oleObj name="Equation" r:id="rId4" imgW="13970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835294"/>
                        <a:ext cx="3352800" cy="5749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3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Documents as vectors</a:t>
            </a:r>
          </a:p>
        </p:txBody>
      </p:sp>
      <p:sp>
        <p:nvSpPr>
          <p:cNvPr id="132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Each </a:t>
            </a:r>
            <a:r>
              <a:rPr lang="en-US" altLang="zh-CN" dirty="0">
                <a:ea typeface="SimSun" pitchFamily="2" charset="-122"/>
              </a:rPr>
              <a:t>doc </a:t>
            </a:r>
            <a:r>
              <a:rPr lang="en-US" altLang="zh-CN" i="1" dirty="0">
                <a:ea typeface="SimSun" pitchFamily="2" charset="-122"/>
              </a:rPr>
              <a:t>d</a:t>
            </a:r>
            <a:r>
              <a:rPr lang="en-US" altLang="zh-CN" dirty="0">
                <a:ea typeface="SimSun" pitchFamily="2" charset="-122"/>
              </a:rPr>
              <a:t> can now be viewed as a vector of </a:t>
            </a:r>
            <a:r>
              <a:rPr lang="en-US" altLang="zh-CN" i="1" dirty="0" err="1">
                <a:ea typeface="SimSun" pitchFamily="2" charset="-122"/>
              </a:rPr>
              <a:t>wf</a:t>
            </a:r>
            <a:r>
              <a:rPr lang="en-US" altLang="zh-CN" dirty="0" err="1">
                <a:ea typeface="SimSun" pitchFamily="2" charset="-122"/>
                <a:sym typeface="Symbol" pitchFamily="18" charset="2"/>
              </a:rPr>
              <a:t></a:t>
            </a:r>
            <a:r>
              <a:rPr lang="en-US" altLang="zh-CN" i="1" dirty="0" err="1">
                <a:ea typeface="SimSun" pitchFamily="2" charset="-122"/>
              </a:rPr>
              <a:t>idf</a:t>
            </a:r>
            <a:r>
              <a:rPr lang="en-US" altLang="zh-CN" dirty="0">
                <a:ea typeface="SimSun" pitchFamily="2" charset="-122"/>
              </a:rPr>
              <a:t> values, one component for each term</a:t>
            </a:r>
          </a:p>
          <a:p>
            <a:r>
              <a:rPr lang="en-US" altLang="zh-CN" dirty="0">
                <a:ea typeface="SimSun" pitchFamily="2" charset="-122"/>
              </a:rPr>
              <a:t>So we have a vector space</a:t>
            </a:r>
          </a:p>
          <a:p>
            <a:pPr lvl="1"/>
            <a:r>
              <a:rPr lang="en-US" altLang="zh-CN" dirty="0">
                <a:ea typeface="SimSun" pitchFamily="2" charset="-122"/>
              </a:rPr>
              <a:t>terms are axes</a:t>
            </a:r>
          </a:p>
          <a:p>
            <a:pPr lvl="1"/>
            <a:r>
              <a:rPr lang="en-US" altLang="zh-CN" dirty="0">
                <a:ea typeface="SimSun" pitchFamily="2" charset="-122"/>
              </a:rPr>
              <a:t>docs live in this space</a:t>
            </a:r>
          </a:p>
          <a:p>
            <a:pPr lvl="1"/>
            <a:r>
              <a:rPr lang="en-US" altLang="zh-CN" dirty="0">
                <a:ea typeface="SimSun" pitchFamily="2" charset="-122"/>
              </a:rPr>
              <a:t>even with stemming, may have 50,000+ dimensions (axes).</a:t>
            </a:r>
            <a:endParaRPr lang="en-US" altLang="zh-CN" dirty="0">
              <a:solidFill>
                <a:srgbClr val="00A000"/>
              </a:solidFill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277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High-dimensional vector space</a:t>
            </a:r>
            <a:endParaRPr lang="en-US" altLang="zh-CN" dirty="0">
              <a:ea typeface="SimSun" pitchFamily="2" charset="-122"/>
            </a:endParaRPr>
          </a:p>
        </p:txBody>
      </p:sp>
      <p:sp>
        <p:nvSpPr>
          <p:cNvPr id="1325059" name="Text Box 3"/>
          <p:cNvSpPr txBox="1">
            <a:spLocks noChangeArrowheads="1"/>
          </p:cNvSpPr>
          <p:nvPr/>
        </p:nvSpPr>
        <p:spPr bwMode="auto">
          <a:xfrm>
            <a:off x="1362075" y="5807075"/>
            <a:ext cx="66214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dirty="0">
                <a:latin typeface="Tahoma" pitchFamily="34" charset="0"/>
                <a:ea typeface="SimSun" pitchFamily="2" charset="-122"/>
              </a:rPr>
              <a:t>Postulate: Documents that are “close together” </a:t>
            </a:r>
          </a:p>
          <a:p>
            <a:pPr eaLnBrk="0" hangingPunct="0"/>
            <a:r>
              <a:rPr lang="en-US" altLang="zh-CN" dirty="0">
                <a:latin typeface="Tahoma" pitchFamily="34" charset="0"/>
                <a:ea typeface="SimSun" pitchFamily="2" charset="-122"/>
              </a:rPr>
              <a:t>in the vector space talk about the same things.</a:t>
            </a:r>
          </a:p>
        </p:txBody>
      </p:sp>
      <p:cxnSp>
        <p:nvCxnSpPr>
          <p:cNvPr id="1325060" name="AutoShape 4"/>
          <p:cNvCxnSpPr>
            <a:cxnSpLocks noChangeShapeType="1"/>
          </p:cNvCxnSpPr>
          <p:nvPr/>
        </p:nvCxnSpPr>
        <p:spPr bwMode="auto">
          <a:xfrm>
            <a:off x="3886200" y="3810000"/>
            <a:ext cx="2667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5061" name="AutoShape 5"/>
          <p:cNvCxnSpPr>
            <a:cxnSpLocks noChangeShapeType="1"/>
          </p:cNvCxnSpPr>
          <p:nvPr/>
        </p:nvCxnSpPr>
        <p:spPr bwMode="auto">
          <a:xfrm flipV="1">
            <a:off x="3886200" y="1905000"/>
            <a:ext cx="0" cy="1905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5062" name="AutoShape 6"/>
          <p:cNvCxnSpPr>
            <a:cxnSpLocks noChangeShapeType="1"/>
          </p:cNvCxnSpPr>
          <p:nvPr/>
        </p:nvCxnSpPr>
        <p:spPr bwMode="auto">
          <a:xfrm flipH="1">
            <a:off x="2133600" y="3810000"/>
            <a:ext cx="1752600" cy="1066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5063" name="AutoShape 7"/>
          <p:cNvCxnSpPr>
            <a:cxnSpLocks noChangeShapeType="1"/>
          </p:cNvCxnSpPr>
          <p:nvPr/>
        </p:nvCxnSpPr>
        <p:spPr bwMode="auto">
          <a:xfrm flipV="1">
            <a:off x="3886200" y="3124200"/>
            <a:ext cx="1905000" cy="68580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5064" name="AutoShape 8"/>
          <p:cNvCxnSpPr>
            <a:cxnSpLocks noChangeShapeType="1"/>
          </p:cNvCxnSpPr>
          <p:nvPr/>
        </p:nvCxnSpPr>
        <p:spPr bwMode="auto">
          <a:xfrm>
            <a:off x="3886200" y="3810000"/>
            <a:ext cx="1600200" cy="68580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5065" name="AutoShape 9"/>
          <p:cNvCxnSpPr>
            <a:cxnSpLocks noChangeShapeType="1"/>
          </p:cNvCxnSpPr>
          <p:nvPr/>
        </p:nvCxnSpPr>
        <p:spPr bwMode="auto">
          <a:xfrm flipV="1">
            <a:off x="3886200" y="2286000"/>
            <a:ext cx="914400" cy="152400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5066" name="AutoShape 10"/>
          <p:cNvCxnSpPr>
            <a:cxnSpLocks noChangeShapeType="1"/>
          </p:cNvCxnSpPr>
          <p:nvPr/>
        </p:nvCxnSpPr>
        <p:spPr bwMode="auto">
          <a:xfrm flipH="1">
            <a:off x="3352800" y="3810000"/>
            <a:ext cx="533400" cy="106680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5067" name="AutoShape 11"/>
          <p:cNvCxnSpPr>
            <a:cxnSpLocks noChangeShapeType="1"/>
          </p:cNvCxnSpPr>
          <p:nvPr/>
        </p:nvCxnSpPr>
        <p:spPr bwMode="auto">
          <a:xfrm flipH="1" flipV="1">
            <a:off x="2209800" y="2667000"/>
            <a:ext cx="1676400" cy="114300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25068" name="Text Box 12"/>
          <p:cNvSpPr txBox="1">
            <a:spLocks noChangeArrowheads="1"/>
          </p:cNvSpPr>
          <p:nvPr/>
        </p:nvSpPr>
        <p:spPr bwMode="auto">
          <a:xfrm>
            <a:off x="6003925" y="3771900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800">
                <a:latin typeface="Times New Roman" pitchFamily="18" charset="0"/>
                <a:ea typeface="SimSun" pitchFamily="2" charset="-122"/>
              </a:rPr>
              <a:t>t</a:t>
            </a:r>
            <a:r>
              <a:rPr lang="en-US" altLang="zh-CN" sz="1800" baseline="-25000">
                <a:latin typeface="Times New Roman" pitchFamily="18" charset="0"/>
                <a:ea typeface="SimSun" pitchFamily="2" charset="-122"/>
              </a:rPr>
              <a:t>1</a:t>
            </a:r>
          </a:p>
        </p:txBody>
      </p:sp>
      <p:sp>
        <p:nvSpPr>
          <p:cNvPr id="1325069" name="Text Box 13"/>
          <p:cNvSpPr txBox="1">
            <a:spLocks noChangeArrowheads="1"/>
          </p:cNvSpPr>
          <p:nvPr/>
        </p:nvSpPr>
        <p:spPr bwMode="auto">
          <a:xfrm>
            <a:off x="4800600" y="1981200"/>
            <a:ext cx="469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800">
                <a:latin typeface="Times New Roman" pitchFamily="18" charset="0"/>
                <a:ea typeface="SimSun" pitchFamily="2" charset="-122"/>
              </a:rPr>
              <a:t>d</a:t>
            </a:r>
            <a:r>
              <a:rPr lang="en-US" altLang="zh-CN" sz="1800" baseline="-25000">
                <a:latin typeface="Times New Roman" pitchFamily="18" charset="0"/>
                <a:ea typeface="SimSun" pitchFamily="2" charset="-122"/>
              </a:rPr>
              <a:t>2</a:t>
            </a:r>
            <a:endParaRPr lang="en-US" altLang="zh-CN" sz="1800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1325070" name="Text Box 14"/>
          <p:cNvSpPr txBox="1">
            <a:spLocks noChangeArrowheads="1"/>
          </p:cNvSpPr>
          <p:nvPr/>
        </p:nvSpPr>
        <p:spPr bwMode="auto">
          <a:xfrm>
            <a:off x="5715000" y="2895600"/>
            <a:ext cx="37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800">
                <a:latin typeface="Times New Roman" pitchFamily="18" charset="0"/>
                <a:ea typeface="SimSun" pitchFamily="2" charset="-122"/>
              </a:rPr>
              <a:t>d</a:t>
            </a:r>
            <a:r>
              <a:rPr lang="en-US" altLang="zh-CN" sz="1800" baseline="-25000">
                <a:latin typeface="Times New Roman" pitchFamily="18" charset="0"/>
                <a:ea typeface="SimSun" pitchFamily="2" charset="-122"/>
              </a:rPr>
              <a:t>1</a:t>
            </a:r>
            <a:endParaRPr lang="en-US" altLang="zh-CN" sz="1800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1325071" name="Text Box 15"/>
          <p:cNvSpPr txBox="1">
            <a:spLocks noChangeArrowheads="1"/>
          </p:cNvSpPr>
          <p:nvPr/>
        </p:nvSpPr>
        <p:spPr bwMode="auto">
          <a:xfrm>
            <a:off x="1752600" y="2514600"/>
            <a:ext cx="37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800">
                <a:latin typeface="Times New Roman" pitchFamily="18" charset="0"/>
                <a:ea typeface="SimSun" pitchFamily="2" charset="-122"/>
              </a:rPr>
              <a:t>d</a:t>
            </a:r>
            <a:r>
              <a:rPr lang="en-US" altLang="zh-CN" sz="1800" baseline="-25000">
                <a:latin typeface="Times New Roman" pitchFamily="18" charset="0"/>
                <a:ea typeface="SimSun" pitchFamily="2" charset="-122"/>
              </a:rPr>
              <a:t>3</a:t>
            </a:r>
            <a:endParaRPr lang="en-US" altLang="zh-CN" sz="1800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1325072" name="Text Box 16"/>
          <p:cNvSpPr txBox="1">
            <a:spLocks noChangeArrowheads="1"/>
          </p:cNvSpPr>
          <p:nvPr/>
        </p:nvSpPr>
        <p:spPr bwMode="auto">
          <a:xfrm>
            <a:off x="3276600" y="4876800"/>
            <a:ext cx="37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800">
                <a:latin typeface="Times New Roman" pitchFamily="18" charset="0"/>
                <a:ea typeface="SimSun" pitchFamily="2" charset="-122"/>
              </a:rPr>
              <a:t>d</a:t>
            </a:r>
            <a:r>
              <a:rPr lang="en-US" altLang="zh-CN" sz="1800" baseline="-25000">
                <a:latin typeface="Times New Roman" pitchFamily="18" charset="0"/>
                <a:ea typeface="SimSun" pitchFamily="2" charset="-122"/>
              </a:rPr>
              <a:t>4</a:t>
            </a:r>
            <a:endParaRPr lang="en-US" altLang="zh-CN" sz="1800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1325073" name="Text Box 17"/>
          <p:cNvSpPr txBox="1">
            <a:spLocks noChangeArrowheads="1"/>
          </p:cNvSpPr>
          <p:nvPr/>
        </p:nvSpPr>
        <p:spPr bwMode="auto">
          <a:xfrm>
            <a:off x="5334000" y="4419600"/>
            <a:ext cx="37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800">
                <a:latin typeface="Times New Roman" pitchFamily="18" charset="0"/>
                <a:ea typeface="SimSun" pitchFamily="2" charset="-122"/>
              </a:rPr>
              <a:t>d</a:t>
            </a:r>
            <a:r>
              <a:rPr lang="en-US" altLang="zh-CN" sz="1800" baseline="-25000">
                <a:latin typeface="Times New Roman" pitchFamily="18" charset="0"/>
                <a:ea typeface="SimSun" pitchFamily="2" charset="-122"/>
              </a:rPr>
              <a:t>5</a:t>
            </a:r>
          </a:p>
        </p:txBody>
      </p:sp>
      <p:sp>
        <p:nvSpPr>
          <p:cNvPr id="1325074" name="Text Box 18"/>
          <p:cNvSpPr txBox="1">
            <a:spLocks noChangeArrowheads="1"/>
          </p:cNvSpPr>
          <p:nvPr/>
        </p:nvSpPr>
        <p:spPr bwMode="auto">
          <a:xfrm>
            <a:off x="3429000" y="1828800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800">
                <a:latin typeface="Times New Roman" pitchFamily="18" charset="0"/>
                <a:ea typeface="SimSun" pitchFamily="2" charset="-122"/>
              </a:rPr>
              <a:t>t</a:t>
            </a:r>
            <a:r>
              <a:rPr lang="en-US" altLang="zh-CN" sz="1800" baseline="-25000">
                <a:latin typeface="Times New Roman" pitchFamily="18" charset="0"/>
                <a:ea typeface="SimSun" pitchFamily="2" charset="-122"/>
              </a:rPr>
              <a:t>3</a:t>
            </a:r>
          </a:p>
        </p:txBody>
      </p:sp>
      <p:sp>
        <p:nvSpPr>
          <p:cNvPr id="1325075" name="Text Box 19"/>
          <p:cNvSpPr txBox="1">
            <a:spLocks noChangeArrowheads="1"/>
          </p:cNvSpPr>
          <p:nvPr/>
        </p:nvSpPr>
        <p:spPr bwMode="auto">
          <a:xfrm>
            <a:off x="1752600" y="4572000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1800">
                <a:latin typeface="Times New Roman" pitchFamily="18" charset="0"/>
                <a:ea typeface="SimSun" pitchFamily="2" charset="-122"/>
              </a:rPr>
              <a:t>t</a:t>
            </a:r>
            <a:r>
              <a:rPr lang="en-US" altLang="zh-CN" sz="1800" baseline="-25000">
                <a:latin typeface="Times New Roman" pitchFamily="18" charset="0"/>
                <a:ea typeface="SimSun" pitchFamily="2" charset="-122"/>
              </a:rPr>
              <a:t>2</a:t>
            </a:r>
          </a:p>
        </p:txBody>
      </p:sp>
      <p:sp>
        <p:nvSpPr>
          <p:cNvPr id="1325076" name="Freeform 20"/>
          <p:cNvSpPr>
            <a:spLocks/>
          </p:cNvSpPr>
          <p:nvPr/>
        </p:nvSpPr>
        <p:spPr bwMode="auto">
          <a:xfrm>
            <a:off x="4114800" y="3479800"/>
            <a:ext cx="228600" cy="177800"/>
          </a:xfrm>
          <a:custGeom>
            <a:avLst/>
            <a:gdLst>
              <a:gd name="T0" fmla="*/ 0 w 144"/>
              <a:gd name="T1" fmla="*/ 16 h 112"/>
              <a:gd name="T2" fmla="*/ 96 w 144"/>
              <a:gd name="T3" fmla="*/ 16 h 112"/>
              <a:gd name="T4" fmla="*/ 144 w 144"/>
              <a:gd name="T5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112">
                <a:moveTo>
                  <a:pt x="0" y="16"/>
                </a:moveTo>
                <a:cubicBezTo>
                  <a:pt x="36" y="8"/>
                  <a:pt x="72" y="0"/>
                  <a:pt x="96" y="16"/>
                </a:cubicBezTo>
                <a:cubicBezTo>
                  <a:pt x="120" y="32"/>
                  <a:pt x="136" y="96"/>
                  <a:pt x="144" y="112"/>
                </a:cubicBezTo>
              </a:path>
            </a:pathLst>
          </a:custGeom>
          <a:noFill/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5077" name="Freeform 21"/>
          <p:cNvSpPr>
            <a:spLocks/>
          </p:cNvSpPr>
          <p:nvPr/>
        </p:nvSpPr>
        <p:spPr bwMode="auto">
          <a:xfrm>
            <a:off x="3429000" y="3657600"/>
            <a:ext cx="304800" cy="546100"/>
          </a:xfrm>
          <a:custGeom>
            <a:avLst/>
            <a:gdLst>
              <a:gd name="T0" fmla="*/ 144 w 192"/>
              <a:gd name="T1" fmla="*/ 0 h 344"/>
              <a:gd name="T2" fmla="*/ 48 w 192"/>
              <a:gd name="T3" fmla="*/ 48 h 344"/>
              <a:gd name="T4" fmla="*/ 0 w 192"/>
              <a:gd name="T5" fmla="*/ 144 h 344"/>
              <a:gd name="T6" fmla="*/ 48 w 192"/>
              <a:gd name="T7" fmla="*/ 288 h 344"/>
              <a:gd name="T8" fmla="*/ 192 w 192"/>
              <a:gd name="T9" fmla="*/ 336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344">
                <a:moveTo>
                  <a:pt x="144" y="0"/>
                </a:moveTo>
                <a:cubicBezTo>
                  <a:pt x="108" y="12"/>
                  <a:pt x="72" y="24"/>
                  <a:pt x="48" y="48"/>
                </a:cubicBezTo>
                <a:cubicBezTo>
                  <a:pt x="24" y="72"/>
                  <a:pt x="0" y="104"/>
                  <a:pt x="0" y="144"/>
                </a:cubicBezTo>
                <a:cubicBezTo>
                  <a:pt x="0" y="184"/>
                  <a:pt x="16" y="256"/>
                  <a:pt x="48" y="288"/>
                </a:cubicBezTo>
                <a:cubicBezTo>
                  <a:pt x="80" y="320"/>
                  <a:pt x="176" y="344"/>
                  <a:pt x="192" y="336"/>
                </a:cubicBezTo>
              </a:path>
            </a:pathLst>
          </a:custGeom>
          <a:noFill/>
          <a:ln w="952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25078" name="Text Box 22"/>
          <p:cNvSpPr txBox="1">
            <a:spLocks noChangeArrowheads="1"/>
          </p:cNvSpPr>
          <p:nvPr/>
        </p:nvSpPr>
        <p:spPr bwMode="auto">
          <a:xfrm>
            <a:off x="4267200" y="3276600"/>
            <a:ext cx="274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600" i="1">
                <a:latin typeface="Lucida Sans Unicode" pitchFamily="34" charset="0"/>
                <a:ea typeface="SimSun" pitchFamily="2" charset="-122"/>
                <a:cs typeface="Lucida Sans Unicode" pitchFamily="34" charset="0"/>
              </a:rPr>
              <a:t>θ</a:t>
            </a:r>
            <a:endParaRPr lang="en-US" altLang="zh-CN" sz="1600" i="1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1325079" name="Text Box 23"/>
          <p:cNvSpPr txBox="1">
            <a:spLocks noChangeArrowheads="1"/>
          </p:cNvSpPr>
          <p:nvPr/>
        </p:nvSpPr>
        <p:spPr bwMode="auto">
          <a:xfrm>
            <a:off x="3048000" y="3657600"/>
            <a:ext cx="274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600" i="1">
                <a:latin typeface="Lucida Sans Unicode" pitchFamily="34" charset="0"/>
                <a:ea typeface="SimSun" pitchFamily="2" charset="-122"/>
                <a:cs typeface="Lucida Sans Unicode" pitchFamily="34" charset="0"/>
              </a:rPr>
              <a:t>φ</a:t>
            </a:r>
            <a:endParaRPr lang="en-US" altLang="zh-CN" sz="1600" i="1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05654" y="1454986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dog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990600" y="47360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at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29400" y="3581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attack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25538" y="2164556"/>
            <a:ext cx="1084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dog cat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648200" y="1676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</a:t>
            </a:r>
            <a:r>
              <a:rPr lang="en-US" dirty="0" smtClean="0"/>
              <a:t>og attack dog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867400" y="2743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attack dog attack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715000" y="44312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attack cat attack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362200" y="51932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cat attack cat </a:t>
            </a:r>
          </a:p>
        </p:txBody>
      </p:sp>
    </p:spTree>
    <p:extLst>
      <p:ext uri="{BB962C8B-B14F-4D97-AF65-F5344CB8AC3E}">
        <p14:creationId xmlns:p14="http://schemas.microsoft.com/office/powerpoint/2010/main" val="174992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Classic IR: match query to indexed docs </a:t>
            </a:r>
          </a:p>
          <a:p>
            <a:r>
              <a:rPr lang="en-US" dirty="0" smtClean="0"/>
              <a:t>Re-articulating need as query</a:t>
            </a:r>
          </a:p>
          <a:p>
            <a:r>
              <a:rPr lang="en-US" dirty="0" smtClean="0"/>
              <a:t>Faceted search: “chunking” and “aliasing”</a:t>
            </a:r>
          </a:p>
        </p:txBody>
      </p:sp>
    </p:spTree>
    <p:extLst>
      <p:ext uri="{BB962C8B-B14F-4D97-AF65-F5344CB8AC3E}">
        <p14:creationId xmlns:p14="http://schemas.microsoft.com/office/powerpoint/2010/main" val="737346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4419600"/>
            <a:ext cx="5181600" cy="1706563"/>
          </a:xfrm>
        </p:spPr>
        <p:txBody>
          <a:bodyPr/>
          <a:lstStyle/>
          <a:p>
            <a:r>
              <a:rPr lang="en-US" dirty="0" smtClean="0"/>
              <a:t>Precision = relevant/return</a:t>
            </a:r>
          </a:p>
          <a:p>
            <a:r>
              <a:rPr lang="en-US" dirty="0" smtClean="0"/>
              <a:t>Recall = return/relevant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3595016" cy="6536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861891"/>
              </p:ext>
            </p:extLst>
          </p:nvPr>
        </p:nvGraphicFramePr>
        <p:xfrm>
          <a:off x="3886200" y="533400"/>
          <a:ext cx="48768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803400"/>
                <a:gridCol w="1625600"/>
              </a:tblGrid>
              <a:tr h="533400">
                <a:tc>
                  <a:txBody>
                    <a:bodyPr/>
                    <a:lstStyle/>
                    <a:p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Concept1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/>
                        <a:t>Term1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Concept2</a:t>
                      </a:r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Polysemy</a:t>
                      </a:r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Concept</a:t>
                      </a:r>
                      <a:r>
                        <a:rPr lang="en-US" sz="2400" b="0" baseline="0" dirty="0" smtClean="0"/>
                        <a:t>3</a:t>
                      </a:r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Term1</a:t>
                      </a:r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Term2</a:t>
                      </a:r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Con</a:t>
                      </a:r>
                      <a:r>
                        <a:rPr lang="en-US" sz="2400" b="0" baseline="0" dirty="0" smtClean="0"/>
                        <a:t>cept1</a:t>
                      </a:r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/>
                        <a:t>Synonymy</a:t>
                      </a:r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Term3</a:t>
                      </a:r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4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2739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351</Words>
  <Application>Microsoft Office PowerPoint</Application>
  <PresentationFormat>On-screen Show (4:3)</PresentationFormat>
  <Paragraphs>144</Paragraphs>
  <Slides>10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Worksheet</vt:lpstr>
      <vt:lpstr>Equation</vt:lpstr>
      <vt:lpstr>3: Search &amp; retrieval: Structures</vt:lpstr>
      <vt:lpstr>PowerPoint Presentation</vt:lpstr>
      <vt:lpstr>Term-document matrix</vt:lpstr>
      <vt:lpstr>Inverted index construction</vt:lpstr>
      <vt:lpstr>TF-IDF (ranking)</vt:lpstr>
      <vt:lpstr>Documents as vectors</vt:lpstr>
      <vt:lpstr>High-dimensional vector space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3: Search &amp; retrieval: Structures</dc:title>
  <dc:creator>Trond Jacobsen</dc:creator>
  <cp:lastModifiedBy>Trond Jacobsen</cp:lastModifiedBy>
  <cp:revision>2</cp:revision>
  <dcterms:created xsi:type="dcterms:W3CDTF">2015-07-27T17:24:18Z</dcterms:created>
  <dcterms:modified xsi:type="dcterms:W3CDTF">2015-07-27T18:29:59Z</dcterms:modified>
</cp:coreProperties>
</file>